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6858000" cx="9144000"/>
  <p:notesSz cx="6858000" cy="9144000"/>
  <p:embeddedFontLst>
    <p:embeddedFont>
      <p:font typeface="Lexend Light"/>
      <p:regular r:id="rId64"/>
      <p:bold r:id="rId65"/>
    </p:embeddedFont>
    <p:embeddedFont>
      <p:font typeface="Outfit"/>
      <p:regular r:id="rId66"/>
      <p:bold r:id="rId67"/>
    </p:embeddedFont>
    <p:embeddedFont>
      <p:font typeface="Lexend Medium"/>
      <p:regular r:id="rId68"/>
      <p:bold r:id="rId69"/>
    </p:embeddedFont>
    <p:embeddedFont>
      <p:font typeface="Lexend"/>
      <p:regular r:id="rId70"/>
      <p:bold r:id="rId71"/>
    </p:embeddedFont>
    <p:embeddedFont>
      <p:font typeface="Archivo Black"/>
      <p:regular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schemas.openxmlformats.org/officeDocument/2006/relationships/font" Target="fonts/ArchivoBlack-regular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Lexend-bold.fntdata"/><Relationship Id="rId70" Type="http://schemas.openxmlformats.org/officeDocument/2006/relationships/font" Target="fonts/Lexend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LexendLight-regular.fntdata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Outfit-regular.fntdata"/><Relationship Id="rId21" Type="http://schemas.openxmlformats.org/officeDocument/2006/relationships/slide" Target="slides/slide17.xml"/><Relationship Id="rId65" Type="http://schemas.openxmlformats.org/officeDocument/2006/relationships/font" Target="fonts/LexendLight-bold.fntdata"/><Relationship Id="rId24" Type="http://schemas.openxmlformats.org/officeDocument/2006/relationships/slide" Target="slides/slide20.xml"/><Relationship Id="rId68" Type="http://schemas.openxmlformats.org/officeDocument/2006/relationships/font" Target="fonts/LexendMedium-regular.fntdata"/><Relationship Id="rId23" Type="http://schemas.openxmlformats.org/officeDocument/2006/relationships/slide" Target="slides/slide19.xml"/><Relationship Id="rId67" Type="http://schemas.openxmlformats.org/officeDocument/2006/relationships/font" Target="fonts/Outfit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LexendMedium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u/0/folders/1emFAOj830M-bhnA42soJCZYt6wXUU0bI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5e1caf4bc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5e1caf4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共用資料夾的位置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 u="sng">
                <a:solidFill>
                  <a:schemeClr val="hlink"/>
                </a:solidFill>
                <a:highlight>
                  <a:srgbClr val="E9EEF6"/>
                </a:highlight>
                <a:hlinkClick r:id="rId2"/>
              </a:rPr>
              <a:t>https://drive.google.com/drive/u/0/folders/1emFAOj830M-bhnA42soJCZYt6wXUU0bI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3286a5c46c_3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3286a5c46c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286a5c46c_3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3286a5c46c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286a5c46c_3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286a5c46c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286a5c46c_3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286a5c46c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3286a5c46c_3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3286a5c46c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286a5c46c_3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3286a5c46c_3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286a5c46c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3286a5c46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3286a5c46c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3286a5c46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286a5c46c_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286a5c46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3286a5c46c_0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3286a5c46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12360177a_15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12360177a_1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3286a5c46c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3286a5c4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3286a5c46c_1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3286a5c46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3286a5c46c_1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3286a5c46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3286a5c46c_1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3286a5c46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3286a5c46c_1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3286a5c46c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3286a5c46c_1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3286a5c46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3286a5c46c_3_1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3286a5c46c_3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3286a5c46c_1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3286a5c46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3286a5c46c_3_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3286a5c46c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3286a5c46c_3_6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3286a5c46c_3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286a5c46c_3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286a5c46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3286a5c46c_3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3286a5c46c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3286a5c46c_3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3286a5c46c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3286a5c46c_3_1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3286a5c46c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3286a5c46c_3_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3286a5c46c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3286a5c46c_3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3286a5c46c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3286a5c46c_3_1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3286a5c46c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3286a5c46c_3_1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3286a5c46c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3286a5c46c_3_1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3286a5c46c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3286a5c46c_3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3286a5c46c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3286a5c46c_3_1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3286a5c46c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286a5c46c_3_6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286a5c46c_3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3286a5c46c_3_2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3286a5c46c_3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3286a5c46c_1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3286a5c46c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3286a5c46c_3_1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3286a5c46c_3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3286a5c46c_3_1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3286a5c46c_3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3286a5c46c_3_2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3286a5c46c_3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3286a5c46c_3_2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3286a5c46c_3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3286a5c46c_3_2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3286a5c46c_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3286a5c46c_3_2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33286a5c46c_3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3286a5c46c_3_2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3286a5c46c_3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3286a5c46c_3_2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3286a5c46c_3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286a5c46c_3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286a5c46c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3286a5c46c_3_6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3286a5c46c_3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3286a5c46c_3_6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3286a5c46c_3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3286a5c46c_3_9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3286a5c46c_3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33286a5c46c_3_9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33286a5c46c_3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3286a5c46c_3_9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3286a5c46c_3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3286a5c46c_3_9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3286a5c46c_3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3286a5c46c_3_10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3286a5c46c_3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3286a5c46c_3_10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3286a5c46c_3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3286a5c46c_3_10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3286a5c46c_3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19362d8ba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19362d8b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286a5c46c_1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286a5c46c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286a5c46c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3286a5c46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286a5c46c_3_6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3286a5c46c_3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286a5c46c_1_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286a5c46c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48" name="Google Shape;148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52" name="Google Shape;152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" name="Google Shape;157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74" name="Google Shape;174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1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05" name="Google Shape;205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5" name="Google Shape;265;p1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66" name="Google Shape;266;p1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7" name="Google Shape;267;p1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85" name="Google Shape;285;p2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86" name="Google Shape;286;p2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2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88" name="Google Shape;288;p2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" name="Google Shape;290;p21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91" name="Google Shape;291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2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政大圖檔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" name="Google Shape;77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99" name="Google Shape;9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03" name="Google Shape;103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4" name="Google Shape;12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33" name="Google Shape;13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pt.cc/fOFHox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part-explains-tan-project.trycloudflare.com" TargetMode="External"/><Relationship Id="rId4" Type="http://schemas.openxmlformats.org/officeDocument/2006/relationships/hyperlink" Target="https://apart-explains-tan-project.trycloudflare.com" TargetMode="External"/><Relationship Id="rId5" Type="http://schemas.openxmlformats.org/officeDocument/2006/relationships/hyperlink" Target="http://localhost:18080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pt.cc/f1J9Mx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10.147.19.91:11434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10.147.19.91:11434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pt.cc/fOFHox" TargetMode="External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patches-promotes-ticket-endorsed.trycloudflare.com" TargetMode="External"/><Relationship Id="rId4" Type="http://schemas.openxmlformats.org/officeDocument/2006/relationships/hyperlink" Target="https://patches-promotes-ticket-endorsed.trycloudflare.com" TargetMode="External"/><Relationship Id="rId5" Type="http://schemas.openxmlformats.org/officeDocument/2006/relationships/hyperlink" Target="https://patches-promotes-ticket-endorsed.trycloudflare.com/v1" TargetMode="External"/><Relationship Id="rId6" Type="http://schemas.openxmlformats.org/officeDocument/2006/relationships/hyperlink" Target="https://patches-promotes-ticket-endorsed.trycloudflare.com/v1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mustvlad/ChatGPT-System-Prompts" TargetMode="External"/><Relationship Id="rId4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localhost/chat/Dc6e0cRBjy2vicSV" TargetMode="External"/><Relationship Id="rId4" Type="http://schemas.openxmlformats.org/officeDocument/2006/relationships/hyperlink" Target="http://localhost/chat/Dc6e0cRBjy2vicSV" TargetMode="External"/><Relationship Id="rId5" Type="http://schemas.openxmlformats.org/officeDocument/2006/relationships/hyperlink" Target="http://localhost/chat/Dc6e0cRBjy2vicSV" TargetMode="External"/><Relationship Id="rId6" Type="http://schemas.openxmlformats.org/officeDocument/2006/relationships/hyperlink" Target="http://localhost/chat/Dc6e0cRBjy2vicSV" TargetMode="External"/><Relationship Id="rId7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ppt.cc/f1J9Mx" TargetMode="External"/><Relationship Id="rId4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rb.gy/f7njeo?u=0302afa9-4b3d-4a97-a6bb-0583682d50dc" TargetMode="External"/><Relationship Id="rId4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mario-instrumentation-fridge-evolution.trycloudflare.com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ppt.cc/f8Lvcx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jpg"/><Relationship Id="rId4" Type="http://schemas.openxmlformats.org/officeDocument/2006/relationships/image" Target="../media/image39.png"/><Relationship Id="rId9" Type="http://schemas.openxmlformats.org/officeDocument/2006/relationships/image" Target="../media/image36.png"/><Relationship Id="rId5" Type="http://schemas.openxmlformats.org/officeDocument/2006/relationships/hyperlink" Target="mailto:blog@pulipuli.info" TargetMode="External"/><Relationship Id="rId6" Type="http://schemas.openxmlformats.org/officeDocument/2006/relationships/image" Target="../media/image40.png"/><Relationship Id="rId7" Type="http://schemas.openxmlformats.org/officeDocument/2006/relationships/hyperlink" Target="mailto:chenyt@tku.edu.tw" TargetMode="External"/><Relationship Id="rId8" Type="http://schemas.openxmlformats.org/officeDocument/2006/relationships/image" Target="../media/image37.png"/><Relationship Id="rId10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10.147.19.93:41080/" TargetMode="External"/><Relationship Id="rId4" Type="http://schemas.openxmlformats.org/officeDocument/2006/relationships/hyperlink" Target="http://10.147.19.94:43080/login" TargetMode="External"/><Relationship Id="rId5" Type="http://schemas.openxmlformats.org/officeDocument/2006/relationships/hyperlink" Target="mailto:user@email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/>
          <p:nvPr/>
        </p:nvSpPr>
        <p:spPr>
          <a:xfrm>
            <a:off x="4612350" y="1756575"/>
            <a:ext cx="4443300" cy="4443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32" name="Google Shape;332;p26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博士研究員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blog@pulipuli.info</a:t>
            </a:r>
            <a:endParaRPr sz="1800"/>
          </a:p>
        </p:txBody>
      </p:sp>
      <p:sp>
        <p:nvSpPr>
          <p:cNvPr id="333" name="Google Shape;333;p26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2025</a:t>
            </a:r>
            <a:endParaRPr/>
          </a:p>
        </p:txBody>
      </p:sp>
      <p:sp>
        <p:nvSpPr>
          <p:cNvPr id="334" name="Google Shape;334;p26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20250304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zh-TW" sz="3100"/>
              <a:t>連線 x 調查 x 伺服器</a:t>
            </a:r>
            <a:endParaRPr b="0" sz="2300"/>
          </a:p>
        </p:txBody>
      </p:sp>
      <p:grpSp>
        <p:nvGrpSpPr>
          <p:cNvPr id="335" name="Google Shape;335;p26"/>
          <p:cNvGrpSpPr/>
          <p:nvPr/>
        </p:nvGrpSpPr>
        <p:grpSpPr>
          <a:xfrm>
            <a:off x="931302" y="530775"/>
            <a:ext cx="3232696" cy="692401"/>
            <a:chOff x="2460779" y="433075"/>
            <a:chExt cx="4222435" cy="692401"/>
          </a:xfrm>
        </p:grpSpPr>
        <p:sp>
          <p:nvSpPr>
            <p:cNvPr id="336" name="Google Shape;336;p26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337" name="Google Shape;337;p26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>
                  <a:latin typeface="Outfit"/>
                  <a:ea typeface="Outfit"/>
                  <a:cs typeface="Outfit"/>
                  <a:sym typeface="Outfit"/>
                </a:rPr>
                <a:t>國圖 &amp; 國科會計劃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338" name="Google Shape;338;p26"/>
          <p:cNvPicPr preferRelativeResize="0"/>
          <p:nvPr/>
        </p:nvPicPr>
        <p:blipFill rotWithShape="1">
          <a:blip r:embed="rId3">
            <a:alphaModFix/>
          </a:blip>
          <a:srcRect b="9189" l="0" r="0" t="0"/>
          <a:stretch/>
        </p:blipFill>
        <p:spPr>
          <a:xfrm>
            <a:off x="4612350" y="1962075"/>
            <a:ext cx="4443300" cy="4237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9" name="Google Shape;339;p26"/>
          <p:cNvSpPr txBox="1"/>
          <p:nvPr/>
        </p:nvSpPr>
        <p:spPr>
          <a:xfrm rot="-1403588">
            <a:off x="5964999" y="950662"/>
            <a:ext cx="3016336" cy="4008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啊，</a:t>
            </a:r>
            <a:endParaRPr sz="24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        伺服器爆炸了…</a:t>
            </a:r>
            <a:endParaRPr baseline="30000"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停止原本執行的Dify</a:t>
            </a:r>
            <a:endParaRPr/>
          </a:p>
        </p:txBody>
      </p:sp>
      <p:sp>
        <p:nvSpPr>
          <p:cNvPr id="419" name="Google Shape;419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0" name="Google Shape;420;p3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5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原本的命令列，Ctrl + c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確認現在在有docker-compose.yaml 的目錄底下</a:t>
            </a:r>
            <a:b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不然就要 cd ./dify/docker/ 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docker compose down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命令提示字元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移動到 practice-Dify-202502 資料夾，確認有 startup.sh 或 startup.bat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執行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Windows: startup.bat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Mac or Linux: </a:t>
            </a:r>
            <a:r>
              <a:rPr lang="zh-TW">
                <a:solidFill>
                  <a:srgbClr val="FF0000"/>
                </a:solidFill>
              </a:rPr>
              <a:t>./</a:t>
            </a:r>
            <a:r>
              <a:rPr lang="zh-TW"/>
              <a:t>startup.sh</a:t>
            </a:r>
            <a:endParaRPr/>
          </a:p>
        </p:txBody>
      </p:sp>
      <p:sp>
        <p:nvSpPr>
          <p:cNvPr id="428" name="Google Shape;428;p3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批次開啟多個docker-compose.yml</a:t>
            </a:r>
            <a:endParaRPr/>
          </a:p>
        </p:txBody>
      </p:sp>
      <p:sp>
        <p:nvSpPr>
          <p:cNvPr id="429" name="Google Shape;429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0" name="Google Shape;430;p3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" y="4321700"/>
            <a:ext cx="9143999" cy="15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注意Cloudflare網址</a:t>
            </a:r>
            <a:endParaRPr/>
          </a:p>
        </p:txBody>
      </p:sp>
      <p:sp>
        <p:nvSpPr>
          <p:cNvPr id="439" name="Google Shape;439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0" name="Google Shape;440;p3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7837"/>
            <a:ext cx="9143998" cy="209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" y="3866417"/>
            <a:ext cx="9144000" cy="223351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7"/>
          <p:cNvSpPr/>
          <p:nvPr/>
        </p:nvSpPr>
        <p:spPr>
          <a:xfrm>
            <a:off x="100" y="2152050"/>
            <a:ext cx="1552200" cy="30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45" name="Google Shape;445;p37"/>
          <p:cNvSpPr/>
          <p:nvPr/>
        </p:nvSpPr>
        <p:spPr>
          <a:xfrm>
            <a:off x="3123075" y="1981600"/>
            <a:ext cx="3670800" cy="73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46" name="Google Shape;446;p37"/>
          <p:cNvSpPr/>
          <p:nvPr/>
        </p:nvSpPr>
        <p:spPr>
          <a:xfrm>
            <a:off x="3123075" y="4702900"/>
            <a:ext cx="3990600" cy="73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47" name="Google Shape;447;p37"/>
          <p:cNvSpPr/>
          <p:nvPr/>
        </p:nvSpPr>
        <p:spPr>
          <a:xfrm>
            <a:off x="100" y="4992050"/>
            <a:ext cx="1552200" cy="30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48" name="Google Shape;448;p37"/>
          <p:cNvSpPr/>
          <p:nvPr/>
        </p:nvSpPr>
        <p:spPr>
          <a:xfrm>
            <a:off x="267050" y="3038850"/>
            <a:ext cx="3540000" cy="780300"/>
          </a:xfrm>
          <a:prstGeom prst="wedgeRoundRectCallout">
            <a:avLst>
              <a:gd fmla="val -27362" name="adj1"/>
              <a:gd fmla="val -9303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docker-cloudflare_</a:t>
            </a:r>
            <a:r>
              <a:rPr lang="zh-TW" sz="2400">
                <a:solidFill>
                  <a:srgbClr val="FF0000"/>
                </a:solidFill>
              </a:rPr>
              <a:t>dify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449" name="Google Shape;449;p37"/>
          <p:cNvSpPr/>
          <p:nvPr/>
        </p:nvSpPr>
        <p:spPr>
          <a:xfrm>
            <a:off x="267050" y="5747850"/>
            <a:ext cx="3906300" cy="780300"/>
          </a:xfrm>
          <a:prstGeom prst="wedgeRoundRectCallout">
            <a:avLst>
              <a:gd fmla="val -27362" name="adj1"/>
              <a:gd fmla="val -9303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docker-cloudflare_</a:t>
            </a:r>
            <a:r>
              <a:rPr lang="zh-TW" sz="2400">
                <a:solidFill>
                  <a:srgbClr val="FF0000"/>
                </a:solidFill>
              </a:rPr>
              <a:t>openai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Cloudflare Tunnel</a:t>
            </a:r>
            <a:r>
              <a:rPr lang="zh-TW"/>
              <a:t>每次分配的網址都不同，太頻繁請求會被擋。請求好網址後請記下來：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https://ppt.cc/fOFHox</a:t>
            </a:r>
            <a:r>
              <a:rPr lang="zh-TW"/>
              <a:t> </a:t>
            </a:r>
            <a:endParaRPr/>
          </a:p>
        </p:txBody>
      </p:sp>
      <p:sp>
        <p:nvSpPr>
          <p:cNvPr id="455" name="Google Shape;455;p3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記下網址</a:t>
            </a:r>
            <a:endParaRPr/>
          </a:p>
        </p:txBody>
      </p:sp>
      <p:sp>
        <p:nvSpPr>
          <p:cNvPr id="456" name="Google Shape;456;p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7" name="Google Shape;457;p3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77050"/>
            <a:ext cx="9143999" cy="33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8"/>
          <p:cNvSpPr/>
          <p:nvPr/>
        </p:nvSpPr>
        <p:spPr>
          <a:xfrm>
            <a:off x="6526425" y="4372625"/>
            <a:ext cx="2559900" cy="2111100"/>
          </a:xfrm>
          <a:prstGeom prst="roundRect">
            <a:avLst>
              <a:gd fmla="val 1181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61" name="Google Shape;461;p38"/>
          <p:cNvSpPr/>
          <p:nvPr/>
        </p:nvSpPr>
        <p:spPr>
          <a:xfrm>
            <a:off x="5705125" y="3209653"/>
            <a:ext cx="1627800" cy="894900"/>
          </a:xfrm>
          <a:prstGeom prst="wedgeRoundRectCallout">
            <a:avLst>
              <a:gd fmla="val 17458" name="adj1"/>
              <a:gd fmla="val 10665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Dify網址</a:t>
            </a:r>
            <a:endParaRPr sz="2400"/>
          </a:p>
        </p:txBody>
      </p:sp>
      <p:sp>
        <p:nvSpPr>
          <p:cNvPr id="462" name="Google Shape;462;p38"/>
          <p:cNvSpPr/>
          <p:nvPr/>
        </p:nvSpPr>
        <p:spPr>
          <a:xfrm>
            <a:off x="7332925" y="3209653"/>
            <a:ext cx="1627800" cy="894900"/>
          </a:xfrm>
          <a:prstGeom prst="wedgeRoundRectCallout">
            <a:avLst>
              <a:gd fmla="val 17458" name="adj1"/>
              <a:gd fmla="val 10665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OpenAI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網址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Cloudflare的網址大概會在前30秒內出現，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訊息太多就會消失喔！</a:t>
            </a:r>
            <a:endParaRPr/>
          </a:p>
        </p:txBody>
      </p:sp>
      <p:sp>
        <p:nvSpPr>
          <p:cNvPr id="468" name="Google Shape;468;p3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記下網址後就聽聽</a:t>
            </a:r>
            <a:r>
              <a:rPr lang="zh-TW"/>
              <a:t>其他人報告吧</a:t>
            </a:r>
            <a:endParaRPr/>
          </a:p>
        </p:txBody>
      </p:sp>
      <p:sp>
        <p:nvSpPr>
          <p:cNvPr id="469" name="Google Shape;469;p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0" name="Google Shape;470;p3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007651" y="1695476"/>
            <a:ext cx="2964574" cy="30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https://apart-explains-tan-project</a:t>
            </a:r>
            <a:r>
              <a:rPr lang="zh-TW" u="sng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.trycloudflare.com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會跟之前在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http://localhost:18080/</a:t>
            </a:r>
            <a:r>
              <a:rPr lang="zh-TW"/>
              <a:t> 的狀態一致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試試看能不能用Dify網址開啟</a:t>
            </a:r>
            <a:endParaRPr/>
          </a:p>
        </p:txBody>
      </p:sp>
      <p:sp>
        <p:nvSpPr>
          <p:cNvPr id="479" name="Google Shape;479;p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0" name="Google Shape;480;p4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624" y="2512725"/>
            <a:ext cx="5814399" cy="3637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824751" y="4415147"/>
            <a:ext cx="2118374" cy="22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0"/>
          <p:cNvSpPr txBox="1"/>
          <p:nvPr/>
        </p:nvSpPr>
        <p:spPr>
          <a:xfrm rot="-899570">
            <a:off x="6624061" y="3534764"/>
            <a:ext cx="2379606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任何人都可以連線的臨時公開網站，完成</a:t>
            </a:r>
            <a:r>
              <a:rPr lang="zh-TW" sz="2400">
                <a:solidFill>
                  <a:srgbClr val="980000"/>
                </a:solidFill>
              </a:rPr>
              <a:t>！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1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1" name="Google Shape;491;p41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Part 2-1. 用虛擬內網連上伺服器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https://ppt.cc/f1J9Mx</a:t>
            </a:r>
            <a:r>
              <a:rPr lang="zh-TW"/>
              <a:t> </a:t>
            </a:r>
            <a:endParaRPr/>
          </a:p>
        </p:txBody>
      </p:sp>
      <p:sp>
        <p:nvSpPr>
          <p:cNvPr id="497" name="Google Shape;497;p4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查看虛擬內網的資源列表</a:t>
            </a:r>
            <a:endParaRPr/>
          </a:p>
        </p:txBody>
      </p:sp>
      <p:sp>
        <p:nvSpPr>
          <p:cNvPr id="498" name="Google Shape;498;p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9" name="Google Shape;499;p4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" y="2250300"/>
            <a:ext cx="8743950" cy="37528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服務類型：LLM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模型供應商：Ollama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虛擬內網網址：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http://10.147.19.91:11434</a:t>
            </a:r>
            <a:br>
              <a:rPr lang="zh-TW"/>
            </a:br>
            <a:r>
              <a:rPr lang="zh-TW"/>
              <a:t>(注意，連接埠:11434是必要的)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模型名稱： gemma2:27b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Token長度：4096</a:t>
            </a:r>
            <a:endParaRPr/>
          </a:p>
        </p:txBody>
      </p:sp>
      <p:sp>
        <p:nvSpPr>
          <p:cNvPr id="507" name="Google Shape;507;p4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以LLM為例</a:t>
            </a:r>
            <a:endParaRPr/>
          </a:p>
        </p:txBody>
      </p:sp>
      <p:sp>
        <p:nvSpPr>
          <p:cNvPr id="508" name="Google Shape;508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9" name="Google Shape;509;p4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/>
          <p:nvPr>
            <p:ph idx="1" type="body"/>
          </p:nvPr>
        </p:nvSpPr>
        <p:spPr>
          <a:xfrm>
            <a:off x="715550" y="1341325"/>
            <a:ext cx="40647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進入Dify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Settings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Model Provider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>
                <a:solidFill>
                  <a:srgbClr val="FF0000"/>
                </a:solidFill>
              </a:rPr>
              <a:t>Ollama</a:t>
            </a:r>
            <a:r>
              <a:rPr lang="zh-TW"/>
              <a:t> &gt; Add Model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Model Type: LLM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Model Name: gemma2:27b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Base URL: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http://10.147.19.91:11434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Save</a:t>
            </a:r>
            <a:endParaRPr/>
          </a:p>
        </p:txBody>
      </p:sp>
      <p:sp>
        <p:nvSpPr>
          <p:cNvPr id="516" name="Google Shape;516;p4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在Dify新增Ollama設定</a:t>
            </a:r>
            <a:endParaRPr/>
          </a:p>
        </p:txBody>
      </p:sp>
      <p:sp>
        <p:nvSpPr>
          <p:cNvPr id="517" name="Google Shape;517;p4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8" name="Google Shape;518;p4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0" name="Google Shape;5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226" y="1293312"/>
            <a:ext cx="3968600" cy="48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布丁開個場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布丁做到Part 1-2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阿貴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(休息)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芯瑜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布丁 Part 2-1之後的操作 </a:t>
            </a:r>
            <a:br>
              <a:rPr lang="zh-TW"/>
            </a:br>
            <a:r>
              <a:rPr lang="zh-TW"/>
              <a:t>(看時間，目標是在4點之前完成)</a:t>
            </a:r>
            <a:endParaRPr/>
          </a:p>
        </p:txBody>
      </p:sp>
      <p:sp>
        <p:nvSpPr>
          <p:cNvPr id="345" name="Google Shape;345;p2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Meeting的順序</a:t>
            </a:r>
            <a:endParaRPr/>
          </a:p>
        </p:txBody>
      </p:sp>
      <p:sp>
        <p:nvSpPr>
          <p:cNvPr id="346" name="Google Shape;346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7" name="Google Shape;347;p2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Studio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Create from Blank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Choose App Type: Chatbot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App Name &amp; Icon: 「gamme2 27b」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Create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(右上角) Model &gt; Ollama &gt; gemma2:27b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(右下角) Talk to Bot：「你是誰？」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有回答Google訓練即算是完成。</a:t>
            </a:r>
            <a:endParaRPr/>
          </a:p>
        </p:txBody>
      </p:sp>
      <p:sp>
        <p:nvSpPr>
          <p:cNvPr id="526" name="Google Shape;526;p4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在Dify建立新Chat</a:t>
            </a:r>
            <a:endParaRPr/>
          </a:p>
        </p:txBody>
      </p:sp>
      <p:sp>
        <p:nvSpPr>
          <p:cNvPr id="527" name="Google Shape;527;p4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8" name="Google Shape;528;p4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在Dify建立新Chat (結果畫面)</a:t>
            </a:r>
            <a:endParaRPr/>
          </a:p>
        </p:txBody>
      </p:sp>
      <p:sp>
        <p:nvSpPr>
          <p:cNvPr id="536" name="Google Shape;536;p4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7" name="Google Shape;537;p4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4707"/>
            <a:ext cx="9144001" cy="5633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6"/>
          <p:cNvSpPr/>
          <p:nvPr/>
        </p:nvSpPr>
        <p:spPr>
          <a:xfrm>
            <a:off x="3933994" y="1749900"/>
            <a:ext cx="548700" cy="679200"/>
          </a:xfrm>
          <a:prstGeom prst="wedgeRoundRectCallout">
            <a:avLst>
              <a:gd fmla="val -18187" name="adj1"/>
              <a:gd fmla="val -8453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41" name="Google Shape;541;p46"/>
          <p:cNvSpPr/>
          <p:nvPr/>
        </p:nvSpPr>
        <p:spPr>
          <a:xfrm>
            <a:off x="1792675" y="2702825"/>
            <a:ext cx="1737900" cy="1062000"/>
          </a:xfrm>
          <a:prstGeom prst="wedgeRoundRectCallout">
            <a:avLst>
              <a:gd fmla="val -44385" name="adj1"/>
              <a:gd fmla="val -735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2. Chatbot編輯畫面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42" name="Google Shape;542;p46"/>
          <p:cNvSpPr/>
          <p:nvPr/>
        </p:nvSpPr>
        <p:spPr>
          <a:xfrm>
            <a:off x="5248950" y="2343525"/>
            <a:ext cx="1968300" cy="679200"/>
          </a:xfrm>
          <a:prstGeom prst="wedgeRoundRectCallout">
            <a:avLst>
              <a:gd fmla="val 41907" name="adj1"/>
              <a:gd fmla="val -9562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3. 模型設定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43" name="Google Shape;543;p46"/>
          <p:cNvSpPr/>
          <p:nvPr/>
        </p:nvSpPr>
        <p:spPr>
          <a:xfrm>
            <a:off x="5248950" y="5046100"/>
            <a:ext cx="1531200" cy="679200"/>
          </a:xfrm>
          <a:prstGeom prst="wedgeRoundRectCallout">
            <a:avLst>
              <a:gd fmla="val -29594" name="adj1"/>
              <a:gd fmla="val 10176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4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提問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LLM：Ollama + gemma2:27b (剛剛設定好了)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Text Embedding</a:t>
            </a:r>
            <a:r>
              <a:rPr lang="zh-TW"/>
              <a:t>：Ollama + bge-m3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Rerank: Text Embedding Inference + BAAI/bge-reranker-large</a:t>
            </a:r>
            <a:endParaRPr/>
          </a:p>
        </p:txBody>
      </p:sp>
      <p:sp>
        <p:nvSpPr>
          <p:cNvPr id="549" name="Google Shape;549;p4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請依序設定其他資源</a:t>
            </a:r>
            <a:endParaRPr/>
          </a:p>
        </p:txBody>
      </p:sp>
      <p:sp>
        <p:nvSpPr>
          <p:cNvPr id="550" name="Google Shape;550;p4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1" name="Google Shape;551;p4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修改系統模型設定</a:t>
            </a:r>
            <a:endParaRPr/>
          </a:p>
        </p:txBody>
      </p:sp>
      <p:sp>
        <p:nvSpPr>
          <p:cNvPr id="559" name="Google Shape;559;p4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0" name="Google Shape;560;p4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1317"/>
            <a:ext cx="9143999" cy="550021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8"/>
          <p:cNvSpPr/>
          <p:nvPr/>
        </p:nvSpPr>
        <p:spPr>
          <a:xfrm>
            <a:off x="2723800" y="3287653"/>
            <a:ext cx="2493900" cy="894900"/>
          </a:xfrm>
          <a:prstGeom prst="wedgeRoundRectCallout">
            <a:avLst>
              <a:gd fmla="val 70671" name="adj1"/>
              <a:gd fmla="val -5770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改用實驗室深度學習機的資源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知識庫： library_knowledge.zip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Knowledge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Create Knowledge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Import from file: 把library_knowledge的檔案放上去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確認Embedding Model跟Rerank Model都用實驗室的資源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9"/>
          <p:cNvSpPr txBox="1"/>
          <p:nvPr>
            <p:ph type="title"/>
          </p:nvPr>
        </p:nvSpPr>
        <p:spPr>
          <a:xfrm>
            <a:off x="1417750" y="143600"/>
            <a:ext cx="67743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建立用實驗室資源運作的RAG (1/2)</a:t>
            </a:r>
            <a:endParaRPr/>
          </a:p>
        </p:txBody>
      </p:sp>
      <p:sp>
        <p:nvSpPr>
          <p:cNvPr id="570" name="Google Shape;570;p4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1" name="Google Shape;571;p4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49"/>
          <p:cNvPicPr preferRelativeResize="0"/>
          <p:nvPr/>
        </p:nvPicPr>
        <p:blipFill rotWithShape="1">
          <a:blip r:embed="rId3">
            <a:alphaModFix/>
          </a:blip>
          <a:srcRect b="26166" l="0" r="0" t="0"/>
          <a:stretch/>
        </p:blipFill>
        <p:spPr>
          <a:xfrm>
            <a:off x="483488" y="3688000"/>
            <a:ext cx="8177025" cy="312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2"/>
            </a:pPr>
            <a:r>
              <a:rPr lang="zh-TW"/>
              <a:t>Studio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Create from Blank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Chatbot: 「</a:t>
            </a:r>
            <a:r>
              <a:rPr lang="zh-TW"/>
              <a:t>智慧館員</a:t>
            </a:r>
            <a:r>
              <a:rPr lang="zh-TW"/>
              <a:t>」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Model: Ollama &gt; gemma2:27b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Context &gt; +Add &gt; 選擇剛剛建立的「</a:t>
            </a:r>
            <a:r>
              <a:rPr lang="zh-TW"/>
              <a:t>國家圖書館善本...</a:t>
            </a:r>
            <a:r>
              <a:rPr lang="zh-TW"/>
              <a:t>」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(</a:t>
            </a:r>
            <a:r>
              <a:rPr lang="zh-TW"/>
              <a:t>右上角</a:t>
            </a:r>
            <a:r>
              <a:rPr lang="zh-TW"/>
              <a:t>) Publish &gt; Update (</a:t>
            </a:r>
            <a:r>
              <a:rPr lang="zh-TW"/>
              <a:t>每次變更都要按此處才會儲存</a:t>
            </a:r>
            <a:r>
              <a:rPr lang="zh-TW"/>
              <a:t>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Talk to Bot: </a:t>
            </a:r>
            <a:r>
              <a:rPr lang="zh-TW"/>
              <a:t>「手稿如何管理？」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如果RAG沒有找到PDF，可能是Rerank模型的錯誤</a:t>
            </a:r>
            <a:endParaRPr/>
          </a:p>
        </p:txBody>
      </p:sp>
      <p:sp>
        <p:nvSpPr>
          <p:cNvPr id="579" name="Google Shape;579;p50"/>
          <p:cNvSpPr txBox="1"/>
          <p:nvPr>
            <p:ph type="title"/>
          </p:nvPr>
        </p:nvSpPr>
        <p:spPr>
          <a:xfrm>
            <a:off x="1417750" y="143600"/>
            <a:ext cx="67743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建立用實驗室資源運作的RAG (2/2)</a:t>
            </a:r>
            <a:endParaRPr/>
          </a:p>
        </p:txBody>
      </p:sp>
      <p:sp>
        <p:nvSpPr>
          <p:cNvPr id="580" name="Google Shape;580;p5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1" name="Google Shape;581;p5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0" name="Google Shape;590;p5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613" y="278550"/>
            <a:ext cx="6867376" cy="59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1"/>
          <p:cNvSpPr/>
          <p:nvPr/>
        </p:nvSpPr>
        <p:spPr>
          <a:xfrm>
            <a:off x="2673675" y="4264550"/>
            <a:ext cx="1487400" cy="30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94" name="Google Shape;594;p51"/>
          <p:cNvSpPr/>
          <p:nvPr/>
        </p:nvSpPr>
        <p:spPr>
          <a:xfrm>
            <a:off x="162125" y="2981356"/>
            <a:ext cx="2440500" cy="1242300"/>
          </a:xfrm>
          <a:prstGeom prst="wedgeRoundRectCallout">
            <a:avLst>
              <a:gd fmla="val 55237" name="adj1"/>
              <a:gd fmla="val 4300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實驗室資源能處理大量資料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8923"/>
            <a:ext cx="9143999" cy="5464903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建立用實驗室資源運作的RAG</a:t>
            </a:r>
            <a:br>
              <a:rPr lang="zh-TW"/>
            </a:br>
            <a:r>
              <a:rPr lang="zh-TW"/>
              <a:t>(完成畫面)</a:t>
            </a:r>
            <a:endParaRPr/>
          </a:p>
        </p:txBody>
      </p:sp>
      <p:sp>
        <p:nvSpPr>
          <p:cNvPr id="602" name="Google Shape;602;p5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3" name="Google Shape;603;p5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2"/>
          <p:cNvSpPr/>
          <p:nvPr/>
        </p:nvSpPr>
        <p:spPr>
          <a:xfrm>
            <a:off x="715550" y="4910650"/>
            <a:ext cx="2347200" cy="729600"/>
          </a:xfrm>
          <a:prstGeom prst="wedgeRoundRectCallout">
            <a:avLst>
              <a:gd fmla="val 45957" name="adj1"/>
              <a:gd fmla="val 9174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2d. Context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本機架設的服務：Dify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本機運作的腳本：Python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本機上的軟體：Chatbox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優點：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實驗室資源運算速度快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不需要耗費本機資源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缺點：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只能介接本機服務</a:t>
            </a:r>
            <a:endParaRPr/>
          </a:p>
        </p:txBody>
      </p:sp>
      <p:sp>
        <p:nvSpPr>
          <p:cNvPr id="611" name="Google Shape;611;p5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可以使用實驗室資源的地方</a:t>
            </a:r>
            <a:endParaRPr/>
          </a:p>
        </p:txBody>
      </p:sp>
      <p:sp>
        <p:nvSpPr>
          <p:cNvPr id="612" name="Google Shape;612;p5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3" name="Google Shape;613;p5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11126" y="3702872"/>
            <a:ext cx="2118374" cy="22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3"/>
          <p:cNvSpPr txBox="1"/>
          <p:nvPr/>
        </p:nvSpPr>
        <p:spPr>
          <a:xfrm rot="-899570">
            <a:off x="5335436" y="2485864"/>
            <a:ext cx="2379606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只有加入虛擬內網的這臺電腦可以使用喔！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4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3" name="Google Shape;623;p54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Part 2-2. 建立假OpenAI API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悲劇</a:t>
            </a:r>
            <a:endParaRPr/>
          </a:p>
        </p:txBody>
      </p:sp>
      <p:sp>
        <p:nvSpPr>
          <p:cNvPr id="354" name="Google Shape;354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5" name="Google Shape;355;p2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5401"/>
            <a:ext cx="9144002" cy="4276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被Google Cloud收費了：83.71 NTD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在專案的 ./hand-on/dsl/ 裡面，這次我們要用的是 OpenAI-API-Chatflow.yml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登入Dify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Studio &gt; Import DSL file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From DSL file &gt; 選擇OpenAI-API-Chatflow.yml &gt; create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修改LLM節點使用的模型為可用的模型：例如Gemini或剛剛設定的Ollama</a:t>
            </a:r>
            <a:endParaRPr/>
          </a:p>
        </p:txBody>
      </p:sp>
      <p:sp>
        <p:nvSpPr>
          <p:cNvPr id="629" name="Google Shape;629;p5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在Dify建立假OpenAI </a:t>
            </a:r>
            <a:r>
              <a:rPr lang="zh-TW"/>
              <a:t>API</a:t>
            </a:r>
            <a:endParaRPr/>
          </a:p>
        </p:txBody>
      </p:sp>
      <p:sp>
        <p:nvSpPr>
          <p:cNvPr id="630" name="Google Shape;630;p5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1" name="Google Shape;631;p5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修改LLM節點使用的模型</a:t>
            </a:r>
            <a:endParaRPr/>
          </a:p>
        </p:txBody>
      </p:sp>
      <p:sp>
        <p:nvSpPr>
          <p:cNvPr id="639" name="Google Shape;639;p5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0" name="Google Shape;640;p5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6760"/>
            <a:ext cx="9144001" cy="4555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(右上角) Publish &gt; Publish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(左側) Monitoring &gt; Backend Service API &gt; API Key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+Create new Secret key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複製API Key：</a:t>
            </a:r>
            <a:r>
              <a:rPr lang="zh-TW"/>
              <a:t>例如</a:t>
            </a:r>
            <a:br>
              <a:rPr lang="zh-TW"/>
            </a:br>
            <a:r>
              <a:rPr lang="zh-TW"/>
              <a:t>app-yX1rLhXG8eaRaSSD6PUxKaAF</a:t>
            </a:r>
            <a:endParaRPr/>
          </a:p>
        </p:txBody>
      </p:sp>
      <p:sp>
        <p:nvSpPr>
          <p:cNvPr id="648" name="Google Shape;648;p5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發佈並取得API Key</a:t>
            </a:r>
            <a:endParaRPr/>
          </a:p>
        </p:txBody>
      </p:sp>
      <p:sp>
        <p:nvSpPr>
          <p:cNvPr id="649" name="Google Shape;649;p5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0" name="Google Shape;650;p5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發佈並取得API Key</a:t>
            </a:r>
            <a:endParaRPr/>
          </a:p>
        </p:txBody>
      </p:sp>
      <p:sp>
        <p:nvSpPr>
          <p:cNvPr id="658" name="Google Shape;658;p5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9" name="Google Shape;659;p5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50" y="1228700"/>
            <a:ext cx="8034700" cy="50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每次建立API Key都會不一樣，建立好</a:t>
            </a:r>
            <a:r>
              <a:rPr lang="zh-TW"/>
              <a:t>後請記下來：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https://ppt.cc/fOFHox</a:t>
            </a:r>
            <a:r>
              <a:rPr lang="zh-TW"/>
              <a:t> </a:t>
            </a:r>
            <a:endParaRPr/>
          </a:p>
        </p:txBody>
      </p:sp>
      <p:pic>
        <p:nvPicPr>
          <p:cNvPr id="667" name="Google Shape;66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538" y="2581472"/>
            <a:ext cx="7685125" cy="376605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8" name="Google Shape;668;p5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記下AP</a:t>
            </a:r>
            <a:r>
              <a:rPr lang="zh-TW"/>
              <a:t>I Key</a:t>
            </a:r>
            <a:endParaRPr/>
          </a:p>
        </p:txBody>
      </p:sp>
      <p:sp>
        <p:nvSpPr>
          <p:cNvPr id="669" name="Google Shape;669;p5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0" name="Google Shape;670;p5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9"/>
          <p:cNvSpPr/>
          <p:nvPr/>
        </p:nvSpPr>
        <p:spPr>
          <a:xfrm>
            <a:off x="6608050" y="3988825"/>
            <a:ext cx="1478400" cy="2291100"/>
          </a:xfrm>
          <a:prstGeom prst="roundRect">
            <a:avLst>
              <a:gd fmla="val 1181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BaseURL</a:t>
            </a:r>
            <a:r>
              <a:rPr lang="zh-TW"/>
              <a:t>：使用Dify2OpenAI網址：假如是 </a:t>
            </a:r>
            <a:r>
              <a:rPr lang="zh-TW" sz="1900" u="sng">
                <a:solidFill>
                  <a:schemeClr val="hlink"/>
                </a:solidFill>
                <a:hlinkClick r:id="rId3"/>
              </a:rPr>
              <a:t>https://patches-promotes-ticket-endorsed.trycloudflare.com</a:t>
            </a:r>
            <a:r>
              <a:rPr lang="zh-TW" sz="1900"/>
              <a:t> </a:t>
            </a:r>
            <a:endParaRPr sz="19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Dify上使用：</a:t>
            </a:r>
            <a:r>
              <a:rPr lang="zh-TW" sz="1800" u="sng">
                <a:solidFill>
                  <a:schemeClr val="hlink"/>
                </a:solidFill>
                <a:hlinkClick r:id="rId4"/>
              </a:rPr>
              <a:t>https://patches-promotes-ticket-endorsed.trycloudflare.com</a:t>
            </a:r>
            <a:r>
              <a:rPr lang="zh-TW" sz="1800"/>
              <a:t> 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其他地方使用：要加上「</a:t>
            </a:r>
            <a:r>
              <a:rPr lang="zh-TW">
                <a:solidFill>
                  <a:srgbClr val="FF0000"/>
                </a:solidFill>
              </a:rPr>
              <a:t>/v1</a:t>
            </a:r>
            <a:r>
              <a:rPr lang="zh-TW"/>
              <a:t>」</a:t>
            </a:r>
            <a:br>
              <a:rPr lang="zh-TW"/>
            </a:br>
            <a:r>
              <a:rPr lang="zh-TW" sz="1700" u="sng">
                <a:solidFill>
                  <a:schemeClr val="hlink"/>
                </a:solidFill>
                <a:hlinkClick r:id="rId5"/>
              </a:rPr>
              <a:t>https://patches-promotes-ticket-endorsed.trycloudflare.com</a:t>
            </a:r>
            <a:r>
              <a:rPr lang="zh-TW" sz="1700" u="sng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/v1</a:t>
            </a:r>
            <a:endParaRPr sz="1700"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API Key：剛剛建立的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模型名稱：o1</a:t>
            </a:r>
            <a:endParaRPr/>
          </a:p>
        </p:txBody>
      </p:sp>
      <p:sp>
        <p:nvSpPr>
          <p:cNvPr id="678" name="Google Shape;678;p6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取得了自製的「假OpenAI API」</a:t>
            </a:r>
            <a:endParaRPr/>
          </a:p>
        </p:txBody>
      </p:sp>
      <p:sp>
        <p:nvSpPr>
          <p:cNvPr id="679" name="Google Shape;679;p6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0" name="Google Shape;680;p6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(</a:t>
            </a:r>
            <a:r>
              <a:rPr lang="zh-TW"/>
              <a:t>右上角</a:t>
            </a:r>
            <a:r>
              <a:rPr lang="zh-TW"/>
              <a:t>) User &gt; </a:t>
            </a:r>
            <a:r>
              <a:rPr lang="zh-TW"/>
              <a:t>Settings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(左側) Model Provider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OpenAI &gt; Setup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API Key: 剛剛建立的API Key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API Base: 剛剛建立的Dify2OpenAI網址，沒有 /v1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(右上角) System Model Settings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System Reasoning Model &gt; o1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測試：在Dify設定假OpenAI API</a:t>
            </a:r>
            <a:endParaRPr/>
          </a:p>
        </p:txBody>
      </p:sp>
      <p:sp>
        <p:nvSpPr>
          <p:cNvPr id="688" name="Google Shape;688;p6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9" name="Google Shape;689;p6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測試：在Dify設定假OpenAI API</a:t>
            </a:r>
            <a:endParaRPr/>
          </a:p>
        </p:txBody>
      </p:sp>
      <p:sp>
        <p:nvSpPr>
          <p:cNvPr id="697" name="Google Shape;697;p6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8" name="Google Shape;698;p6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0" name="Google Shape;7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3118"/>
            <a:ext cx="9144001" cy="456396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2"/>
          <p:cNvSpPr/>
          <p:nvPr/>
        </p:nvSpPr>
        <p:spPr>
          <a:xfrm>
            <a:off x="4092175" y="2816000"/>
            <a:ext cx="1234800" cy="43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Studio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Create from Blank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Chatbot: 「假OpenAI機器人」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Model: OpenAI &gt; o1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Talk to Bot: 「你是誰？」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有正常回應即算完成</a:t>
            </a:r>
            <a:endParaRPr/>
          </a:p>
        </p:txBody>
      </p:sp>
      <p:sp>
        <p:nvSpPr>
          <p:cNvPr id="707" name="Google Shape;707;p6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測試：建立假OpenAI機器人</a:t>
            </a:r>
            <a:endParaRPr/>
          </a:p>
        </p:txBody>
      </p:sp>
      <p:sp>
        <p:nvSpPr>
          <p:cNvPr id="708" name="Google Shape;708;p6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9" name="Google Shape;709;p6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測試：建立假OpenAI機器人</a:t>
            </a:r>
            <a:endParaRPr/>
          </a:p>
        </p:txBody>
      </p:sp>
      <p:sp>
        <p:nvSpPr>
          <p:cNvPr id="717" name="Google Shape;717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8" name="Google Shape;718;p6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6622"/>
            <a:ext cx="9143999" cy="456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"/>
          <p:cNvSpPr txBox="1"/>
          <p:nvPr>
            <p:ph idx="1" type="body"/>
          </p:nvPr>
        </p:nvSpPr>
        <p:spPr>
          <a:xfrm>
            <a:off x="715550" y="1341325"/>
            <a:ext cx="38757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深度學習機 Ubuntu 16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QEMU &gt; 安裝 Proxmox VE 8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跑LXC運作Docker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沒有設定顯卡透通。需要顯卡的服務依然得在深度學習機上用Docker運作。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目前是用布丁另外設定的虛擬內網來管理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深度學習機Proxmox VE</a:t>
            </a:r>
            <a:endParaRPr/>
          </a:p>
        </p:txBody>
      </p:sp>
      <p:sp>
        <p:nvSpPr>
          <p:cNvPr id="365" name="Google Shape;365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6" name="Google Shape;366;p2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850" y="1571325"/>
            <a:ext cx="3875800" cy="443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Token長度很短，無法處理大量文本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無法短時間連續請求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只有LLM功能，沒有Text Embedding與其他的功能</a:t>
            </a:r>
            <a:endParaRPr/>
          </a:p>
        </p:txBody>
      </p:sp>
      <p:sp>
        <p:nvSpPr>
          <p:cNvPr id="726" name="Google Shape;726;p6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Dify2OpenAI API</a:t>
            </a:r>
            <a:r>
              <a:rPr lang="zh-TW"/>
              <a:t>的限制</a:t>
            </a:r>
            <a:endParaRPr/>
          </a:p>
        </p:txBody>
      </p:sp>
      <p:sp>
        <p:nvSpPr>
          <p:cNvPr id="727" name="Google Shape;727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8" name="Google Shape;728;p6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必須要可以讓人填寫BaseUrl才行</a:t>
            </a:r>
            <a:endParaRPr/>
          </a:p>
        </p:txBody>
      </p:sp>
      <p:sp>
        <p:nvSpPr>
          <p:cNvPr id="736" name="Google Shape;736;p6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使用限制</a:t>
            </a:r>
            <a:endParaRPr/>
          </a:p>
        </p:txBody>
      </p:sp>
      <p:sp>
        <p:nvSpPr>
          <p:cNvPr id="737" name="Google Shape;737;p6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8" name="Google Shape;738;p6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75" y="1956538"/>
            <a:ext cx="6524625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6"/>
          <p:cNvSpPr/>
          <p:nvPr/>
        </p:nvSpPr>
        <p:spPr>
          <a:xfrm>
            <a:off x="1714575" y="4548175"/>
            <a:ext cx="4424700" cy="59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7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7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7" name="Google Shape;747;p67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Part 2-3. </a:t>
            </a:r>
            <a:r>
              <a:rPr lang="zh-TW"/>
              <a:t>設定角色+</a:t>
            </a:r>
            <a:r>
              <a:rPr lang="zh-TW"/>
              <a:t>Dify</a:t>
            </a:r>
            <a:r>
              <a:rPr lang="zh-TW"/>
              <a:t>公開網址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https://github.com/mustvlad/ChatGPT-System-Prompts</a:t>
            </a:r>
            <a:r>
              <a:rPr lang="zh-TW" sz="2000"/>
              <a:t> </a:t>
            </a:r>
            <a:endParaRPr sz="2000"/>
          </a:p>
        </p:txBody>
      </p:sp>
      <p:sp>
        <p:nvSpPr>
          <p:cNvPr id="754" name="Google Shape;754;p6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設定角色</a:t>
            </a:r>
            <a:endParaRPr/>
          </a:p>
        </p:txBody>
      </p:sp>
      <p:sp>
        <p:nvSpPr>
          <p:cNvPr id="755" name="Google Shape;755;p6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6" name="Google Shape;756;p6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8913" y="2137600"/>
            <a:ext cx="5766378" cy="38655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8" name="Google Shape;758;p68"/>
          <p:cNvSpPr/>
          <p:nvPr/>
        </p:nvSpPr>
        <p:spPr>
          <a:xfrm>
            <a:off x="5184025" y="3585750"/>
            <a:ext cx="1427400" cy="198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假OpenAI API LLM加上角色</a:t>
            </a:r>
            <a:endParaRPr/>
          </a:p>
        </p:txBody>
      </p:sp>
      <p:sp>
        <p:nvSpPr>
          <p:cNvPr id="765" name="Google Shape;765;p6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6" name="Google Shape;766;p6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336"/>
            <a:ext cx="9143999" cy="5388428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9"/>
          <p:cNvSpPr/>
          <p:nvPr/>
        </p:nvSpPr>
        <p:spPr>
          <a:xfrm>
            <a:off x="5610400" y="4091050"/>
            <a:ext cx="3249300" cy="97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70" name="Google Shape;770;p69"/>
          <p:cNvSpPr/>
          <p:nvPr/>
        </p:nvSpPr>
        <p:spPr>
          <a:xfrm>
            <a:off x="3945240" y="4584950"/>
            <a:ext cx="1372200" cy="679200"/>
          </a:xfrm>
          <a:prstGeom prst="wedgeRoundRectCallout">
            <a:avLst>
              <a:gd fmla="val 74425" name="adj1"/>
              <a:gd fmla="val -3801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System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0"/>
          <p:cNvSpPr txBox="1"/>
          <p:nvPr>
            <p:ph idx="1" type="body"/>
          </p:nvPr>
        </p:nvSpPr>
        <p:spPr>
          <a:xfrm>
            <a:off x="715550" y="1341325"/>
            <a:ext cx="35583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(右上角) Publish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Update</a:t>
            </a:r>
            <a:br>
              <a:rPr lang="zh-TW"/>
            </a:br>
            <a:r>
              <a:rPr lang="zh-TW"/>
              <a:t>要按Update才會生效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Run App</a:t>
            </a:r>
            <a:endParaRPr/>
          </a:p>
        </p:txBody>
      </p:sp>
      <p:sp>
        <p:nvSpPr>
          <p:cNvPr id="776" name="Google Shape;776;p7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Run APP</a:t>
            </a:r>
            <a:endParaRPr/>
          </a:p>
        </p:txBody>
      </p:sp>
      <p:sp>
        <p:nvSpPr>
          <p:cNvPr id="777" name="Google Shape;777;p7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8" name="Google Shape;778;p7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7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0" name="Google Shape;78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350" y="1341325"/>
            <a:ext cx="388620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1"/>
          <p:cNvSpPr txBox="1"/>
          <p:nvPr>
            <p:ph idx="1" type="body"/>
          </p:nvPr>
        </p:nvSpPr>
        <p:spPr>
          <a:xfrm>
            <a:off x="715550" y="3214400"/>
            <a:ext cx="7713000" cy="28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</a:t>
            </a:r>
            <a:r>
              <a:rPr lang="zh-TW" u="sng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localhost</a:t>
            </a:r>
            <a:r>
              <a:rPr lang="zh-TW" u="sng">
                <a:solidFill>
                  <a:schemeClr val="hlink"/>
                </a:solidFill>
                <a:hlinkClick r:id="rId5"/>
              </a:rPr>
              <a:t>/chat/Dc6e0cRBjy2vicS</a:t>
            </a:r>
            <a:r>
              <a:rPr lang="zh-TW" u="sng">
                <a:solidFill>
                  <a:schemeClr val="hlink"/>
                </a:solidFill>
                <a:hlinkClick r:id="rId6"/>
              </a:rPr>
              <a:t>V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localhost 改為 Dify網址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https://</a:t>
            </a:r>
            <a:r>
              <a:rPr lang="zh-TW">
                <a:solidFill>
                  <a:srgbClr val="FF0000"/>
                </a:solidFill>
              </a:rPr>
              <a:t>monsters-incorporate-initial-cheap.trycloudflare.com</a:t>
            </a:r>
            <a:r>
              <a:rPr lang="zh-TW"/>
              <a:t>/chat/Dc6e0cRBjy2vicSV</a:t>
            </a:r>
            <a:endParaRPr/>
          </a:p>
        </p:txBody>
      </p:sp>
      <p:sp>
        <p:nvSpPr>
          <p:cNvPr id="786" name="Google Shape;786;p7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修改 Run App的網址</a:t>
            </a:r>
            <a:endParaRPr/>
          </a:p>
        </p:txBody>
      </p:sp>
      <p:sp>
        <p:nvSpPr>
          <p:cNvPr id="787" name="Google Shape;787;p7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8" name="Google Shape;788;p7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4463" y="1424675"/>
            <a:ext cx="526732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確認可以連上</a:t>
            </a:r>
            <a:endParaRPr/>
          </a:p>
        </p:txBody>
      </p:sp>
      <p:sp>
        <p:nvSpPr>
          <p:cNvPr id="797" name="Google Shape;797;p7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8" name="Google Shape;798;p7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7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0" name="Google Shape;80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5743"/>
            <a:ext cx="9144000" cy="491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7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7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記錄在 Run APP公開網址 中</a:t>
            </a:r>
            <a:endParaRPr/>
          </a:p>
        </p:txBody>
      </p:sp>
      <p:sp>
        <p:nvSpPr>
          <p:cNvPr id="807" name="Google Shape;807;p7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08" name="Google Shape;808;p7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0" name="Google Shape;8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988" y="1434813"/>
            <a:ext cx="68675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7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「你是誰？」完成</a:t>
            </a:r>
            <a:endParaRPr/>
          </a:p>
        </p:txBody>
      </p:sp>
      <p:sp>
        <p:nvSpPr>
          <p:cNvPr id="817" name="Google Shape;817;p7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8" name="Google Shape;818;p7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7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0" name="Google Shape;8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50" y="1334800"/>
            <a:ext cx="78105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5" name="Google Shape;375;p30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Part 1-1. </a:t>
            </a:r>
            <a:r>
              <a:rPr lang="zh-TW"/>
              <a:t>實操準備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7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7" name="Google Shape;827;p7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Part 3. </a:t>
            </a:r>
            <a:r>
              <a:rPr lang="zh-TW"/>
              <a:t>關閉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7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原本的命令列，Ctrl + c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移動到 practice-Dify-202502 資料夾裡面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確認現在在有 stop.sh </a:t>
            </a:r>
            <a:r>
              <a:rPr lang="zh-TW"/>
              <a:t>或 stop.bat</a:t>
            </a:r>
            <a:r>
              <a:rPr lang="zh-TW"/>
              <a:t> 的目錄底下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執行停止腳本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Windows: stop.bat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Mac或Linux: </a:t>
            </a:r>
            <a:r>
              <a:rPr lang="zh-TW"/>
              <a:t>./stop.sh </a:t>
            </a:r>
            <a:r>
              <a:rPr lang="zh-TW"/>
              <a:t>或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不然每次開機，Dify都會自動啟動！！</a:t>
            </a:r>
            <a:endParaRPr/>
          </a:p>
        </p:txBody>
      </p:sp>
      <p:sp>
        <p:nvSpPr>
          <p:cNvPr id="834" name="Google Shape;834;p7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一樣，</a:t>
            </a:r>
            <a:r>
              <a:rPr lang="zh-TW"/>
              <a:t>必須要手動關閉Dify</a:t>
            </a:r>
            <a:endParaRPr/>
          </a:p>
        </p:txBody>
      </p:sp>
      <p:sp>
        <p:nvSpPr>
          <p:cNvPr id="835" name="Google Shape;835;p7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36" name="Google Shape;836;p7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7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77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3" name="Google Shape;843;p77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Part 4. </a:t>
            </a:r>
            <a:r>
              <a:rPr lang="zh-TW"/>
              <a:t>使用實驗室轉址API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請勿濫用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https://ppt.cc/f1J9Mx</a:t>
            </a:r>
            <a:r>
              <a:rPr lang="zh-TW"/>
              <a:t> 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深度學習機的轉址API</a:t>
            </a:r>
            <a:endParaRPr/>
          </a:p>
        </p:txBody>
      </p:sp>
      <p:sp>
        <p:nvSpPr>
          <p:cNvPr id="851" name="Google Shape;851;p7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2" name="Google Shape;852;p7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01749"/>
            <a:ext cx="9144001" cy="47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瀏覽器開啟網址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https://rb.gy/f7njeo?u=0302afa9-4b3d-4a97-a6bb-0583682d50dc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看到「Ollama is running」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記下目前轉址後的網址，這就是Ollama現在使用的網址</a:t>
            </a:r>
            <a:br>
              <a:rPr lang="zh-TW"/>
            </a:br>
            <a:r>
              <a:rPr lang="zh-TW" sz="1700"/>
              <a:t>https://mario-instrumentation-fridge-evolution.trycloudflare.com/</a:t>
            </a:r>
            <a:br>
              <a:rPr lang="zh-TW"/>
            </a:br>
            <a:r>
              <a:rPr lang="zh-TW"/>
              <a:t>(過段時間會變更，需要回到1來重新找尋網址)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以Ollama為例</a:t>
            </a:r>
            <a:endParaRPr/>
          </a:p>
        </p:txBody>
      </p:sp>
      <p:sp>
        <p:nvSpPr>
          <p:cNvPr id="860" name="Google Shape;860;p7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1" name="Google Shape;861;p7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163" y="4396478"/>
            <a:ext cx="6571675" cy="18956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網址：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https://mario-instrumentation-fridge-evolution.trycloudflare.com/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LLM模型：gemma2:27b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Embedding模型：bge-m3</a:t>
            </a:r>
            <a:endParaRPr/>
          </a:p>
        </p:txBody>
      </p:sp>
      <p:sp>
        <p:nvSpPr>
          <p:cNvPr id="869" name="Google Shape;869;p8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準備好Ollama連線資訊</a:t>
            </a:r>
            <a:endParaRPr/>
          </a:p>
        </p:txBody>
      </p:sp>
      <p:sp>
        <p:nvSpPr>
          <p:cNvPr id="870" name="Google Shape;870;p8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1" name="Google Shape;871;p8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8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開啟Colab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https://ppt.cc/f8Lvcx</a:t>
            </a:r>
            <a:r>
              <a:rPr lang="zh-TW"/>
              <a:t>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(左側) Secrets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新增Secrets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OLLAMA_BASE_URL : 剛剛取得的網址，結尾不要 「/」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OLLAMA_LLM_MODEL : gemma2:27b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zh-TW"/>
              <a:t>OLLAMA_EMBEDDING_MODEL : bge-m3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Runtime &gt; Run all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觀察結果</a:t>
            </a:r>
            <a:endParaRPr/>
          </a:p>
        </p:txBody>
      </p:sp>
      <p:sp>
        <p:nvSpPr>
          <p:cNvPr id="878" name="Google Shape;878;p8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用Colab跑Ragas</a:t>
            </a:r>
            <a:endParaRPr/>
          </a:p>
        </p:txBody>
      </p:sp>
      <p:sp>
        <p:nvSpPr>
          <p:cNvPr id="879" name="Google Shape;879;p8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0" name="Google Shape;880;p8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9" name="Google Shape;889;p8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8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439"/>
            <a:ext cx="9144000" cy="6449122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2"/>
          <p:cNvSpPr/>
          <p:nvPr/>
        </p:nvSpPr>
        <p:spPr>
          <a:xfrm>
            <a:off x="0" y="2416875"/>
            <a:ext cx="401700" cy="45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93" name="Google Shape;893;p82"/>
          <p:cNvSpPr/>
          <p:nvPr/>
        </p:nvSpPr>
        <p:spPr>
          <a:xfrm>
            <a:off x="967975" y="2581250"/>
            <a:ext cx="2365200" cy="119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94" name="Google Shape;894;p82"/>
          <p:cNvSpPr/>
          <p:nvPr/>
        </p:nvSpPr>
        <p:spPr>
          <a:xfrm>
            <a:off x="2273825" y="426150"/>
            <a:ext cx="6300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95" name="Google Shape;895;p82"/>
          <p:cNvSpPr/>
          <p:nvPr/>
        </p:nvSpPr>
        <p:spPr>
          <a:xfrm>
            <a:off x="365575" y="1688067"/>
            <a:ext cx="602400" cy="594600"/>
          </a:xfrm>
          <a:prstGeom prst="wedgeEllipseCallout">
            <a:avLst>
              <a:gd fmla="val -53083" name="adj1"/>
              <a:gd fmla="val 5465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96" name="Google Shape;896;p82"/>
          <p:cNvSpPr/>
          <p:nvPr/>
        </p:nvSpPr>
        <p:spPr>
          <a:xfrm>
            <a:off x="2420250" y="3897967"/>
            <a:ext cx="602400" cy="594600"/>
          </a:xfrm>
          <a:prstGeom prst="wedgeEllipseCallout">
            <a:avLst>
              <a:gd fmla="val -37923" name="adj1"/>
              <a:gd fmla="val -7588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97" name="Google Shape;897;p82"/>
          <p:cNvSpPr/>
          <p:nvPr/>
        </p:nvSpPr>
        <p:spPr>
          <a:xfrm>
            <a:off x="2666800" y="948392"/>
            <a:ext cx="602400" cy="594600"/>
          </a:xfrm>
          <a:prstGeom prst="wedgeEllipseCallout">
            <a:avLst>
              <a:gd fmla="val -37923" name="adj1"/>
              <a:gd fmla="val -7588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98" name="Google Shape;898;p82"/>
          <p:cNvSpPr/>
          <p:nvPr/>
        </p:nvSpPr>
        <p:spPr>
          <a:xfrm>
            <a:off x="5959975" y="4757675"/>
            <a:ext cx="2398500" cy="14436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5. </a:t>
            </a:r>
            <a:r>
              <a:rPr lang="zh-TW" sz="2400">
                <a:solidFill>
                  <a:srgbClr val="FFFFFF"/>
                </a:solidFill>
              </a:rPr>
              <a:t>往下捲動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查看結果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可以模仿腳本裡面設置llm跟embedding model的語法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嘗試進行其他的評估指標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嘗試進行多筆資料的評估</a:t>
            </a:r>
            <a:endParaRPr/>
          </a:p>
        </p:txBody>
      </p:sp>
      <p:sp>
        <p:nvSpPr>
          <p:cNvPr id="904" name="Google Shape;904;p8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改進Colab腳本</a:t>
            </a:r>
            <a:endParaRPr/>
          </a:p>
        </p:txBody>
      </p:sp>
      <p:sp>
        <p:nvSpPr>
          <p:cNvPr id="905" name="Google Shape;905;p8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6" name="Google Shape;906;p8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8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92751" y="3886472"/>
            <a:ext cx="2118374" cy="22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83"/>
          <p:cNvSpPr txBox="1"/>
          <p:nvPr/>
        </p:nvSpPr>
        <p:spPr>
          <a:xfrm rot="-899598">
            <a:off x="4132197" y="3403565"/>
            <a:ext cx="3166914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參考RAGAS教學文件來實作吧！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8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15" name="Google Shape;915;p84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6" name="Google Shape;916;p84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917" name="Google Shape;91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84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20" name="Google Shape;920;p84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/>
              <a:t>pudding</a:t>
            </a:r>
            <a:r>
              <a:rPr lang="zh-TW" sz="2200" u="sng">
                <a:solidFill>
                  <a:schemeClr val="hlink"/>
                </a:solidFill>
                <a:hlinkClick r:id="rId5"/>
              </a:rPr>
              <a:t>@</a:t>
            </a:r>
            <a:r>
              <a:rPr lang="zh-TW" sz="2200" u="sng"/>
              <a:t>nccu.edu.tw</a:t>
            </a:r>
            <a:endParaRPr sz="2200" u="sng"/>
          </a:p>
        </p:txBody>
      </p:sp>
      <p:pic>
        <p:nvPicPr>
          <p:cNvPr id="921" name="Google Shape;921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84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23" name="Google Shape;923;p84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4" name="Google Shape;924;p84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925" name="Google Shape;925;p8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" name="Google Shape;928;p84"/>
          <p:cNvGrpSpPr/>
          <p:nvPr/>
        </p:nvGrpSpPr>
        <p:grpSpPr>
          <a:xfrm rot="1336272">
            <a:off x="319965" y="2208442"/>
            <a:ext cx="901717" cy="1446156"/>
            <a:chOff x="4509424" y="1600237"/>
            <a:chExt cx="1184961" cy="1900417"/>
          </a:xfrm>
        </p:grpSpPr>
        <p:grpSp>
          <p:nvGrpSpPr>
            <p:cNvPr id="929" name="Google Shape;929;p84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930" name="Google Shape;930;p84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84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32" name="Google Shape;932;p8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3" name="Google Shape;933;p84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934" name="Google Shape;934;p84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935" name="Google Shape;935;p84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84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84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8" name="Google Shape;938;p84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939" name="Google Shape;939;p84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84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84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42" name="Google Shape;942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250" y="5186050"/>
            <a:ext cx="643800" cy="16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3" name="Google Shape;943;p84"/>
          <p:cNvGrpSpPr/>
          <p:nvPr/>
        </p:nvGrpSpPr>
        <p:grpSpPr>
          <a:xfrm>
            <a:off x="3373269" y="2282813"/>
            <a:ext cx="1016875" cy="1072897"/>
            <a:chOff x="4490675" y="-372879"/>
            <a:chExt cx="1247700" cy="1247700"/>
          </a:xfrm>
        </p:grpSpPr>
        <p:sp>
          <p:nvSpPr>
            <p:cNvPr id="944" name="Google Shape;944;p84"/>
            <p:cNvSpPr/>
            <p:nvPr/>
          </p:nvSpPr>
          <p:spPr>
            <a:xfrm>
              <a:off x="4490675" y="-372879"/>
              <a:ext cx="1247700" cy="1247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1143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5" name="Google Shape;945;p84"/>
            <p:cNvGrpSpPr/>
            <p:nvPr/>
          </p:nvGrpSpPr>
          <p:grpSpPr>
            <a:xfrm>
              <a:off x="4579538" y="-271369"/>
              <a:ext cx="1069969" cy="1079355"/>
              <a:chOff x="3750225" y="-93219"/>
              <a:chExt cx="1069969" cy="1079355"/>
            </a:xfrm>
          </p:grpSpPr>
          <p:sp>
            <p:nvSpPr>
              <p:cNvPr id="946" name="Google Shape;946;p84"/>
              <p:cNvSpPr/>
              <p:nvPr/>
            </p:nvSpPr>
            <p:spPr>
              <a:xfrm>
                <a:off x="3799594" y="-34464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741B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84"/>
              <p:cNvSpPr/>
              <p:nvPr/>
            </p:nvSpPr>
            <p:spPr>
              <a:xfrm>
                <a:off x="3750225" y="-93219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48" name="Google Shape;948;p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55662" y="1548150"/>
            <a:ext cx="3035576" cy="3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開啟終端機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移動到 practice-Dify-202502 資料夾裡面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git pull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更新Git Repo</a:t>
            </a:r>
            <a:endParaRPr/>
          </a:p>
        </p:txBody>
      </p:sp>
      <p:sp>
        <p:nvSpPr>
          <p:cNvPr id="382" name="Google Shape;382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3" name="Google Shape;383;p3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3354163"/>
            <a:ext cx="82677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命令列 zerotier-cli listnetworks</a:t>
            </a:r>
            <a:endParaRPr/>
          </a:p>
        </p:txBody>
      </p:sp>
      <p:sp>
        <p:nvSpPr>
          <p:cNvPr id="391" name="Google Shape;391;p3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確認已經成功加入虛擬內網</a:t>
            </a:r>
            <a:endParaRPr/>
          </a:p>
        </p:txBody>
      </p:sp>
      <p:sp>
        <p:nvSpPr>
          <p:cNvPr id="392" name="Google Shape;392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3" name="Google Shape;393;p3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75" y="2267250"/>
            <a:ext cx="7713000" cy="30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2"/>
          <p:cNvSpPr/>
          <p:nvPr/>
        </p:nvSpPr>
        <p:spPr>
          <a:xfrm>
            <a:off x="755100" y="2846075"/>
            <a:ext cx="7847100" cy="52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397" name="Google Shape;397;p32"/>
          <p:cNvSpPr/>
          <p:nvPr/>
        </p:nvSpPr>
        <p:spPr>
          <a:xfrm>
            <a:off x="3366700" y="3525300"/>
            <a:ext cx="3342000" cy="894900"/>
          </a:xfrm>
          <a:prstGeom prst="wedgeRoundRectCallout">
            <a:avLst>
              <a:gd fmla="val -34425" name="adj1"/>
              <a:gd fmla="val -7555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要加入159924d630a71e33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Dify: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http://10.147.19.93:41080/</a:t>
            </a:r>
            <a:r>
              <a:rPr lang="zh-TW"/>
              <a:t>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RAGFlow: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http://10.147.19.94:43080/login</a:t>
            </a:r>
            <a:r>
              <a:rPr lang="zh-TW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Email: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user@email.com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User: user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Password: Password123456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未來自己電腦無法建設的服務，可以改在深度學習機上架設看看</a:t>
            </a:r>
            <a:endParaRPr/>
          </a:p>
        </p:txBody>
      </p:sp>
      <p:sp>
        <p:nvSpPr>
          <p:cNvPr id="403" name="Google Shape;403;p3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深度學習機上建立好的服務</a:t>
            </a:r>
            <a:endParaRPr/>
          </a:p>
        </p:txBody>
      </p:sp>
      <p:sp>
        <p:nvSpPr>
          <p:cNvPr id="404" name="Google Shape;404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5" name="Google Shape;405;p3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4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3" name="Google Shape;413;p34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Part 1-2. </a:t>
            </a:r>
            <a:r>
              <a:rPr lang="zh-TW"/>
              <a:t>取得公開網址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